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1" r:id="rId6"/>
    <p:sldId id="260" r:id="rId7"/>
    <p:sldId id="259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67032" autoAdjust="0"/>
  </p:normalViewPr>
  <p:slideViewPr>
    <p:cSldViewPr snapToGrid="0">
      <p:cViewPr varScale="1">
        <p:scale>
          <a:sx n="103" d="100"/>
          <a:sy n="103" d="100"/>
        </p:scale>
        <p:origin x="165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D8747-5C1B-45EF-B90E-F473D5BD4BCB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E754A-F208-4138-BB4F-E8F0E4666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9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ASTRONOMY BECOMING A DATA SCIENCE DOMINATED FIELD</a:t>
            </a:r>
          </a:p>
          <a:p>
            <a:r>
              <a:rPr lang="en-US" dirty="0"/>
              <a:t>Changes from Telescopes seeing very dim to seeing very wide.</a:t>
            </a:r>
          </a:p>
          <a:p>
            <a:r>
              <a:rPr lang="en-US" dirty="0"/>
              <a:t>Left – Hubble Space Telescope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18GB/week average</a:t>
            </a:r>
          </a:p>
          <a:p>
            <a:r>
              <a:rPr lang="en-US" dirty="0"/>
              <a:t>LSST (https://astronomy.com/news/2017/12/the-lsst-and-big-data-science) and (https://www.lsst.org/about)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20TB processed and stored each night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Planned to deliver over 500 </a:t>
            </a:r>
            <a:r>
              <a:rPr lang="en-US" dirty="0" err="1"/>
              <a:t>PetaBytes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SDSS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Lots to look 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important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Each point is an observation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Each color is how far back in time we are looking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 further back we look, we are able to see more “creation” </a:t>
            </a:r>
            <a:r>
              <a:rPr lang="en-US" dirty="0">
                <a:sym typeface="Wingdings" panose="05000000000000000000" pitchFamily="2" charset="2"/>
              </a:rPr>
              <a:t> younger galaxies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230 million objects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&gt;270 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1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with a subset</a:t>
            </a:r>
          </a:p>
          <a:p>
            <a:r>
              <a:rPr lang="en-US" dirty="0"/>
              <a:t>~100,000 records </a:t>
            </a:r>
            <a:r>
              <a:rPr lang="en-US" dirty="0">
                <a:sym typeface="Wingdings" panose="05000000000000000000" pitchFamily="2" charset="2"/>
              </a:rPr>
              <a:t> 100,000 objects</a:t>
            </a:r>
          </a:p>
          <a:p>
            <a:endParaRPr lang="en-US" dirty="0"/>
          </a:p>
          <a:p>
            <a:r>
              <a:rPr lang="en-US" dirty="0"/>
              <a:t>Classification proportions</a:t>
            </a:r>
          </a:p>
          <a:p>
            <a:r>
              <a:rPr lang="en-US" dirty="0"/>
              <a:t>~60% galaxies</a:t>
            </a:r>
          </a:p>
          <a:p>
            <a:r>
              <a:rPr lang="en-US" dirty="0"/>
              <a:t>~20% each for star and QSO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3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Displayed: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Distributions of selected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 G R I Z  measures brightness in a specific wavelength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Redshift  how much wavelength has shifted from first emission to when we detected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Correlates with distance away from us and age of object.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Multi-Modal distributions  evidence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2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block diagram</a:t>
            </a:r>
          </a:p>
          <a:p>
            <a:endParaRPr lang="en-US" dirty="0"/>
          </a:p>
          <a:p>
            <a:r>
              <a:rPr lang="en-US" dirty="0"/>
              <a:t>Model Selection </a:t>
            </a:r>
            <a:r>
              <a:rPr lang="en-US" dirty="0">
                <a:sym typeface="Wingdings" panose="05000000000000000000" pitchFamily="2" charset="2"/>
              </a:rPr>
              <a:t> Validation  Testing repeated on ~6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3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models to start with</a:t>
            </a:r>
          </a:p>
          <a:p>
            <a:r>
              <a:rPr lang="en-US" dirty="0"/>
              <a:t>Some parametric </a:t>
            </a:r>
          </a:p>
          <a:p>
            <a:r>
              <a:rPr lang="en-US" dirty="0"/>
              <a:t>Some non parametric</a:t>
            </a:r>
          </a:p>
          <a:p>
            <a:r>
              <a:rPr lang="en-US" dirty="0" err="1"/>
              <a:t>Havent</a:t>
            </a:r>
            <a:r>
              <a:rPr lang="en-US" dirty="0"/>
              <a:t> gotten to Neural Networks yet</a:t>
            </a:r>
          </a:p>
          <a:p>
            <a:r>
              <a:rPr lang="en-US"/>
              <a:t>But planning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 </a:t>
            </a:r>
            <a:r>
              <a:rPr lang="en-US" dirty="0">
                <a:sym typeface="Wingdings" panose="05000000000000000000" pitchFamily="2" charset="2"/>
              </a:rPr>
              <a:t>Accuracy above 60%, since guessing “GALAXY” for every object gives 60% accuracy.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2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8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2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4EE1-BEE7-33BF-FBBE-4C9106254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62CDD-E71D-E9B0-A39E-E9706DAA1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F656A-38A1-AE3A-7286-E562B2A1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AAF3C-1398-1373-AF5D-94D238B1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E039F-0453-5360-ECF8-7879575A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1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6603-2F73-6CDB-CF0F-9639B5CD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7A15E-E3E0-054B-BE3F-235A62576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08CC7-D007-8839-3DA0-BE49DAD0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CA008-C73C-A06E-6753-47113440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D14B-7137-C294-1D01-7BC23FD0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AC2FD-EE29-3E86-F6A3-3DA50856D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C355E-1940-B9F1-8581-5E9239F54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2304F-3631-7AA8-D6E1-3D7A1275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E9E2-53AF-4608-C4F1-C73F5FC06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CD3E7-2D0B-1F49-3B8E-D7C1A83E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9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536D-104C-0AA0-55E4-24A76573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5760-8EFF-78A9-E454-C9E2BAE8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2ED2A-4494-B68E-9FD0-931A572B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8A3F4-D708-B639-7E2A-39AA619A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A58E-D99A-4362-2C5E-85AC8DC7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AC1A-0B16-4DC8-D570-37A0E38A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1DA09-FFB5-6537-8B3C-C72435EA1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1B49-AC73-7498-4461-DEF336F1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C238-E319-FA48-13AA-91747064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CA988-F359-8232-9454-A992F9BB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C349-910C-A1B4-1BD3-9A04AB23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5699-A016-A6BE-76DB-CFAF56869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81076-D571-AE9A-29C2-951C239C7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6470D-15DA-7F0D-93C4-D64D25EA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EBC01-C419-EF9B-55E8-8E51F72C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B8850-7AA0-4D28-001C-94950BC5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6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A8E1-B09D-84BF-EE68-9C4143D6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C885C-FBF8-4AB3-6339-FB3689F39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BB564-81B6-D4DB-DE06-E9C26B1B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AFFC5-C5DE-DBBA-D3ED-8B39AFAB9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DEA8D-A49D-52A4-84E0-B6BB780F9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1C3A1-6A90-A8AA-302D-39A39880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8A02B-A42E-4410-4E3E-A72F5968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94222-8F11-8F0C-5983-38904D02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1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21D0-B4B8-8878-0CC5-C65EDF67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72F19-0689-B3C5-7AB6-03A34EA3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0917C-26AC-EB20-8F4D-FF2ED167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D75CB-AC44-5D0D-6A4D-544BAEBE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4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A848B-1ED0-2136-F807-3DF83AE1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9BFC9-87C5-BF73-CECB-864387C4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8B7B9-A5D1-3AE6-BE6F-09533E53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7678-ADD3-F1C6-A73F-3C5B7255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0EA0-A346-5ABA-3E6D-BFBB4A2D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9B2AE-2D63-6535-DA88-8D1AD98D1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F8556-811A-8231-D9B2-DE9C7958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5DFEB-C0D2-AA4E-7F29-71D2A606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FFACD-6E3B-70FF-F767-A8F27831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7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3D95-97BC-2B6E-1E82-9CE03DBB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D1C54-304A-5D50-D32E-D6E036274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AFF3D-8327-EAEB-C164-38540CE7C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6F28E-3F5B-0661-32A3-BAEA1A59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CBDA-7DB9-E1FF-8457-E1B13FB1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26864-B7AC-AA1E-F312-D6BED122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F8A40-65BF-D97A-1906-34EEF57C0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72872-CC3B-5AC3-F096-B8ABBEAD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BBD1-3820-63A6-6EC7-E714D102E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4543-7E2C-496D-93CC-ED4E8D9697D4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43316-4419-F296-7C9B-B258B6C50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6DB24-7FAF-2451-D594-46EF3C4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0367-427E-DA38-8EC3-67D37B364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rgbClr val="C00000">
                <a:alpha val="40000"/>
              </a:srgb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SDSS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BCBAE-5423-AA8C-3FBE-6ADD5B40E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Diego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</a:p>
        </p:txBody>
      </p:sp>
    </p:spTree>
    <p:extLst>
      <p:ext uri="{BB962C8B-B14F-4D97-AF65-F5344CB8AC3E}">
        <p14:creationId xmlns:p14="http://schemas.microsoft.com/office/powerpoint/2010/main" val="4256364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983E6B-8635-F8D8-2534-745FA8C8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C937D-7B2B-F49D-7B09-B8BF589A1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83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CC32-E7D6-EE83-5334-01D26CAB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0A18F-E79F-B6CC-2DD1-50D53523B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90" y="1690688"/>
            <a:ext cx="4983810" cy="3747825"/>
          </a:xfrm>
          <a:prstGeom prst="rect">
            <a:avLst/>
          </a:prstGeom>
        </p:spPr>
      </p:pic>
      <p:pic>
        <p:nvPicPr>
          <p:cNvPr id="7" name="Picture 6" descr="A satellite in space&#10;&#10;Description automatically generated with medium confidence">
            <a:extLst>
              <a:ext uri="{FF2B5EF4-FFF2-40B4-BE49-F238E27FC236}">
                <a16:creationId xmlns:a16="http://schemas.microsoft.com/office/drawing/2014/main" id="{D4773FF3-9220-EFAE-B09A-DB3D10B28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9" y="1690687"/>
            <a:ext cx="4992162" cy="37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027C-73E3-B120-A693-5B56AEE9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395F2DB-3D9C-3149-E8D4-B2BAB34F7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7" y="1690688"/>
            <a:ext cx="8342626" cy="47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DEBBE1DF-DDDE-FF48-9AD0-66238076F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90688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343A47C-20DB-5B95-FDFC-9FD808AFE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55" y="1387508"/>
            <a:ext cx="9598090" cy="510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0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8777-4C34-842E-69B9-F260860A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Block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DCECF1-45D8-FE8D-815B-7474D1964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97697"/>
            <a:ext cx="10515600" cy="2529136"/>
          </a:xfrm>
        </p:spPr>
      </p:pic>
    </p:spTree>
    <p:extLst>
      <p:ext uri="{BB962C8B-B14F-4D97-AF65-F5344CB8AC3E}">
        <p14:creationId xmlns:p14="http://schemas.microsoft.com/office/powerpoint/2010/main" val="243733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6C8E-1876-130A-520C-B09C70FD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A8C1-F976-A4C8-A4F7-F74DEFFB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Decision Tree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Gradient Boosted Descent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 Forest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Support Vector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K-Nearest Neighbors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Neural Network (???)</a:t>
            </a:r>
          </a:p>
        </p:txBody>
      </p:sp>
    </p:spTree>
    <p:extLst>
      <p:ext uri="{BB962C8B-B14F-4D97-AF65-F5344CB8AC3E}">
        <p14:creationId xmlns:p14="http://schemas.microsoft.com/office/powerpoint/2010/main" val="62930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64FC-FC9E-9142-686A-42AE3E86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Baseline (Success or Failure)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B63A2700-A482-706D-894A-B040554D9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90688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89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Evaluation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7B9B47-46CC-8B10-1DBA-770354083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539031"/>
              </p:ext>
            </p:extLst>
          </p:nvPr>
        </p:nvGraphicFramePr>
        <p:xfrm>
          <a:off x="1455315" y="1736670"/>
          <a:ext cx="9281369" cy="3386003"/>
        </p:xfrm>
        <a:graphic>
          <a:graphicData uri="http://schemas.openxmlformats.org/drawingml/2006/table">
            <a:tbl>
              <a:tblPr firstRow="1"/>
              <a:tblGrid>
                <a:gridCol w="2320342">
                  <a:extLst>
                    <a:ext uri="{9D8B030D-6E8A-4147-A177-3AD203B41FA5}">
                      <a16:colId xmlns:a16="http://schemas.microsoft.com/office/drawing/2014/main" val="2556323879"/>
                    </a:ext>
                  </a:extLst>
                </a:gridCol>
                <a:gridCol w="937357">
                  <a:extLst>
                    <a:ext uri="{9D8B030D-6E8A-4147-A177-3AD203B41FA5}">
                      <a16:colId xmlns:a16="http://schemas.microsoft.com/office/drawing/2014/main" val="4289444143"/>
                    </a:ext>
                  </a:extLst>
                </a:gridCol>
                <a:gridCol w="630027">
                  <a:extLst>
                    <a:ext uri="{9D8B030D-6E8A-4147-A177-3AD203B41FA5}">
                      <a16:colId xmlns:a16="http://schemas.microsoft.com/office/drawing/2014/main" val="2584238018"/>
                    </a:ext>
                  </a:extLst>
                </a:gridCol>
                <a:gridCol w="845158">
                  <a:extLst>
                    <a:ext uri="{9D8B030D-6E8A-4147-A177-3AD203B41FA5}">
                      <a16:colId xmlns:a16="http://schemas.microsoft.com/office/drawing/2014/main" val="3159823171"/>
                    </a:ext>
                  </a:extLst>
                </a:gridCol>
                <a:gridCol w="768325">
                  <a:extLst>
                    <a:ext uri="{9D8B030D-6E8A-4147-A177-3AD203B41FA5}">
                      <a16:colId xmlns:a16="http://schemas.microsoft.com/office/drawing/2014/main" val="1744175698"/>
                    </a:ext>
                  </a:extLst>
                </a:gridCol>
                <a:gridCol w="845158">
                  <a:extLst>
                    <a:ext uri="{9D8B030D-6E8A-4147-A177-3AD203B41FA5}">
                      <a16:colId xmlns:a16="http://schemas.microsoft.com/office/drawing/2014/main" val="4059591095"/>
                    </a:ext>
                  </a:extLst>
                </a:gridCol>
                <a:gridCol w="1444451">
                  <a:extLst>
                    <a:ext uri="{9D8B030D-6E8A-4147-A177-3AD203B41FA5}">
                      <a16:colId xmlns:a16="http://schemas.microsoft.com/office/drawing/2014/main" val="180229022"/>
                    </a:ext>
                  </a:extLst>
                </a:gridCol>
                <a:gridCol w="1490551">
                  <a:extLst>
                    <a:ext uri="{9D8B030D-6E8A-4147-A177-3AD203B41FA5}">
                      <a16:colId xmlns:a16="http://schemas.microsoft.com/office/drawing/2014/main" val="1301597625"/>
                    </a:ext>
                  </a:extLst>
                </a:gridCol>
              </a:tblGrid>
              <a:tr h="446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Recall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FN Rate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F1 Score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ROC AUC OVR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ROC AUC OVO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4076593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LogisticRegression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769106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DecisionTreeClassifier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0.040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3852125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GradientBoostingClassifier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0.035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sng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3724547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RandomForestClassifier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sng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1886005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SVC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0.032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6854298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KNeighborsClassifier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0.042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3597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90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350</Words>
  <Application>Microsoft Office PowerPoint</Application>
  <PresentationFormat>Widescreen</PresentationFormat>
  <Paragraphs>120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Helvetica</vt:lpstr>
      <vt:lpstr>Office Theme</vt:lpstr>
      <vt:lpstr>SDSS Classification</vt:lpstr>
      <vt:lpstr>Problem Statement</vt:lpstr>
      <vt:lpstr>Objective</vt:lpstr>
      <vt:lpstr>Datasets</vt:lpstr>
      <vt:lpstr>Datasets</vt:lpstr>
      <vt:lpstr>Block Diagram</vt:lpstr>
      <vt:lpstr>Methodology</vt:lpstr>
      <vt:lpstr>Baseline (Success or Failure)</vt:lpstr>
      <vt:lpstr>Evaluation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SDSS Classification</dc:title>
  <dc:creator>Diego McDonald</dc:creator>
  <cp:lastModifiedBy>Diego McDonald</cp:lastModifiedBy>
  <cp:revision>26</cp:revision>
  <dcterms:created xsi:type="dcterms:W3CDTF">2023-03-05T21:56:20Z</dcterms:created>
  <dcterms:modified xsi:type="dcterms:W3CDTF">2023-03-07T04:35:24Z</dcterms:modified>
</cp:coreProperties>
</file>